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4"/>
  </p:notesMasterIdLst>
  <p:sldIdLst>
    <p:sldId id="256" r:id="rId2"/>
    <p:sldId id="257" r:id="rId3"/>
  </p:sldIdLst>
  <p:sldSz cx="6858000" cy="9906000" type="A4"/>
  <p:notesSz cx="6888163" cy="100187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854"/>
    <p:restoredTop sz="92593"/>
  </p:normalViewPr>
  <p:slideViewPr>
    <p:cSldViewPr snapToGrid="0" snapToObjects="1">
      <p:cViewPr varScale="1">
        <p:scale>
          <a:sx n="83" d="100"/>
          <a:sy n="83" d="100"/>
        </p:scale>
        <p:origin x="349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84871" cy="502676"/>
          </a:xfrm>
          <a:prstGeom prst="rect">
            <a:avLst/>
          </a:prstGeom>
        </p:spPr>
        <p:txBody>
          <a:bodyPr vert="horz" lIns="96606" tIns="48303" rIns="96606" bIns="48303" rtlCol="0"/>
          <a:lstStyle>
            <a:lvl1pPr algn="l">
              <a:defRPr sz="1300"/>
            </a:lvl1pPr>
          </a:lstStyle>
          <a:p>
            <a:endParaRPr lang="fr-FR"/>
          </a:p>
        </p:txBody>
      </p:sp>
      <p:sp>
        <p:nvSpPr>
          <p:cNvPr id="3" name="Espace réservé de la date 2"/>
          <p:cNvSpPr>
            <a:spLocks noGrp="1"/>
          </p:cNvSpPr>
          <p:nvPr>
            <p:ph type="dt" idx="1"/>
          </p:nvPr>
        </p:nvSpPr>
        <p:spPr>
          <a:xfrm>
            <a:off x="3901698" y="0"/>
            <a:ext cx="2984871" cy="502676"/>
          </a:xfrm>
          <a:prstGeom prst="rect">
            <a:avLst/>
          </a:prstGeom>
        </p:spPr>
        <p:txBody>
          <a:bodyPr vert="horz" lIns="96606" tIns="48303" rIns="96606" bIns="48303" rtlCol="0"/>
          <a:lstStyle>
            <a:lvl1pPr algn="r">
              <a:defRPr sz="1300"/>
            </a:lvl1pPr>
          </a:lstStyle>
          <a:p>
            <a:fld id="{65BEF12A-79E6-B443-A8D1-E07358F3E6E3}" type="datetimeFigureOut">
              <a:rPr lang="fr-FR" smtClean="0"/>
              <a:t>01/03/2024</a:t>
            </a:fld>
            <a:endParaRPr lang="fr-FR"/>
          </a:p>
        </p:txBody>
      </p:sp>
      <p:sp>
        <p:nvSpPr>
          <p:cNvPr id="4" name="Espace réservé de l'image des diapositives 3"/>
          <p:cNvSpPr>
            <a:spLocks noGrp="1" noRot="1" noChangeAspect="1"/>
          </p:cNvSpPr>
          <p:nvPr>
            <p:ph type="sldImg" idx="2"/>
          </p:nvPr>
        </p:nvSpPr>
        <p:spPr>
          <a:xfrm>
            <a:off x="2274888" y="1252538"/>
            <a:ext cx="2338387" cy="3381375"/>
          </a:xfrm>
          <a:prstGeom prst="rect">
            <a:avLst/>
          </a:prstGeom>
          <a:noFill/>
          <a:ln w="12700">
            <a:solidFill>
              <a:prstClr val="black"/>
            </a:solidFill>
          </a:ln>
        </p:spPr>
        <p:txBody>
          <a:bodyPr vert="horz" lIns="96606" tIns="48303" rIns="96606" bIns="48303" rtlCol="0" anchor="ctr"/>
          <a:lstStyle/>
          <a:p>
            <a:endParaRPr lang="fr-FR"/>
          </a:p>
        </p:txBody>
      </p:sp>
      <p:sp>
        <p:nvSpPr>
          <p:cNvPr id="5" name="Espace réservé des notes 4"/>
          <p:cNvSpPr>
            <a:spLocks noGrp="1"/>
          </p:cNvSpPr>
          <p:nvPr>
            <p:ph type="body" sz="quarter" idx="3"/>
          </p:nvPr>
        </p:nvSpPr>
        <p:spPr>
          <a:xfrm>
            <a:off x="688817" y="4821506"/>
            <a:ext cx="5510530" cy="3944868"/>
          </a:xfrm>
          <a:prstGeom prst="rect">
            <a:avLst/>
          </a:prstGeom>
        </p:spPr>
        <p:txBody>
          <a:bodyPr vert="horz" lIns="96606" tIns="48303" rIns="96606" bIns="48303"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516039"/>
            <a:ext cx="2984871" cy="502674"/>
          </a:xfrm>
          <a:prstGeom prst="rect">
            <a:avLst/>
          </a:prstGeom>
        </p:spPr>
        <p:txBody>
          <a:bodyPr vert="horz" lIns="96606" tIns="48303" rIns="96606" bIns="48303" rtlCol="0" anchor="b"/>
          <a:lstStyle>
            <a:lvl1pPr algn="l">
              <a:defRPr sz="1300"/>
            </a:lvl1pPr>
          </a:lstStyle>
          <a:p>
            <a:endParaRPr lang="fr-FR"/>
          </a:p>
        </p:txBody>
      </p:sp>
      <p:sp>
        <p:nvSpPr>
          <p:cNvPr id="7" name="Espace réservé du numéro de diapositive 6"/>
          <p:cNvSpPr>
            <a:spLocks noGrp="1"/>
          </p:cNvSpPr>
          <p:nvPr>
            <p:ph type="sldNum" sz="quarter" idx="5"/>
          </p:nvPr>
        </p:nvSpPr>
        <p:spPr>
          <a:xfrm>
            <a:off x="3901698" y="9516039"/>
            <a:ext cx="2984871" cy="502674"/>
          </a:xfrm>
          <a:prstGeom prst="rect">
            <a:avLst/>
          </a:prstGeom>
        </p:spPr>
        <p:txBody>
          <a:bodyPr vert="horz" lIns="96606" tIns="48303" rIns="96606" bIns="48303" rtlCol="0" anchor="b"/>
          <a:lstStyle>
            <a:lvl1pPr algn="r">
              <a:defRPr sz="1300"/>
            </a:lvl1pPr>
          </a:lstStyle>
          <a:p>
            <a:fld id="{7B28A677-878C-2347-A23F-0D799338024B}" type="slidenum">
              <a:rPr lang="fr-FR" smtClean="0"/>
              <a:t>‹N°›</a:t>
            </a:fld>
            <a:endParaRPr lang="fr-FR"/>
          </a:p>
        </p:txBody>
      </p:sp>
    </p:spTree>
    <p:extLst>
      <p:ext uri="{BB962C8B-B14F-4D97-AF65-F5344CB8AC3E}">
        <p14:creationId xmlns:p14="http://schemas.microsoft.com/office/powerpoint/2010/main" val="633488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7B28A677-878C-2347-A23F-0D799338024B}" type="slidenum">
              <a:rPr lang="fr-FR" smtClean="0"/>
              <a:t>1</a:t>
            </a:fld>
            <a:endParaRPr lang="fr-FR"/>
          </a:p>
        </p:txBody>
      </p:sp>
    </p:spTree>
    <p:extLst>
      <p:ext uri="{BB962C8B-B14F-4D97-AF65-F5344CB8AC3E}">
        <p14:creationId xmlns:p14="http://schemas.microsoft.com/office/powerpoint/2010/main" val="12141815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fr-FR"/>
              <a:t>Cliquez et modifiez le titre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Cliquez pour modifier le style des sous-titres du masque</a:t>
            </a:r>
            <a:endParaRPr lang="en-US" dirty="0"/>
          </a:p>
        </p:txBody>
      </p:sp>
      <p:sp>
        <p:nvSpPr>
          <p:cNvPr id="4" name="Date Placeholder 3"/>
          <p:cNvSpPr>
            <a:spLocks noGrp="1"/>
          </p:cNvSpPr>
          <p:nvPr>
            <p:ph type="dt" sz="half" idx="10"/>
          </p:nvPr>
        </p:nvSpPr>
        <p:spPr/>
        <p:txBody>
          <a:bodyPr/>
          <a:lstStyle/>
          <a:p>
            <a:fld id="{F1F96C00-1308-3649-9791-5BC95980E8A0}" type="datetimeFigureOut">
              <a:rPr lang="fr-FR" smtClean="0"/>
              <a:t>01/03/2024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A7C5281-8C61-6141-8D90-EE325F44D86C}"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F1F96C00-1308-3649-9791-5BC95980E8A0}" type="datetimeFigureOut">
              <a:rPr lang="fr-FR" smtClean="0"/>
              <a:t>01/03/2024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A7C5281-8C61-6141-8D90-EE325F44D86C}"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r-FR"/>
              <a:t>Cliquez et modifiez le titre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F1F96C00-1308-3649-9791-5BC95980E8A0}" type="datetimeFigureOut">
              <a:rPr lang="fr-FR" smtClean="0"/>
              <a:t>01/03/2024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A7C5281-8C61-6141-8D90-EE325F44D86C}"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F1F96C00-1308-3649-9791-5BC95980E8A0}" type="datetimeFigureOut">
              <a:rPr lang="fr-FR" smtClean="0"/>
              <a:t>01/03/2024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A7C5281-8C61-6141-8D90-EE325F44D86C}"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r-FR"/>
              <a:t>Cliquez et modifiez le titre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F1F96C00-1308-3649-9791-5BC95980E8A0}" type="datetimeFigureOut">
              <a:rPr lang="fr-FR" smtClean="0"/>
              <a:t>01/03/2024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A7C5281-8C61-6141-8D90-EE325F44D86C}"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F1F96C00-1308-3649-9791-5BC95980E8A0}" type="datetimeFigureOut">
              <a:rPr lang="fr-FR" smtClean="0"/>
              <a:t>01/03/2024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A7C5281-8C61-6141-8D90-EE325F44D86C}"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r-FR"/>
              <a:t>Cliquez et modifiez le titre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Content Placeholder 3"/>
          <p:cNvSpPr>
            <a:spLocks noGrp="1"/>
          </p:cNvSpPr>
          <p:nvPr>
            <p:ph sz="half" idx="2"/>
          </p:nvPr>
        </p:nvSpPr>
        <p:spPr>
          <a:xfrm>
            <a:off x="472381" y="3618442"/>
            <a:ext cx="2901255"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Content Placeholder 5"/>
          <p:cNvSpPr>
            <a:spLocks noGrp="1"/>
          </p:cNvSpPr>
          <p:nvPr>
            <p:ph sz="quarter" idx="4"/>
          </p:nvPr>
        </p:nvSpPr>
        <p:spPr>
          <a:xfrm>
            <a:off x="3471863" y="3618442"/>
            <a:ext cx="2915543"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F1F96C00-1308-3649-9791-5BC95980E8A0}" type="datetimeFigureOut">
              <a:rPr lang="fr-FR" smtClean="0"/>
              <a:t>01/03/2024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4A7C5281-8C61-6141-8D90-EE325F44D86C}"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dirty="0"/>
          </a:p>
        </p:txBody>
      </p:sp>
      <p:sp>
        <p:nvSpPr>
          <p:cNvPr id="3" name="Date Placeholder 2"/>
          <p:cNvSpPr>
            <a:spLocks noGrp="1"/>
          </p:cNvSpPr>
          <p:nvPr>
            <p:ph type="dt" sz="half" idx="10"/>
          </p:nvPr>
        </p:nvSpPr>
        <p:spPr/>
        <p:txBody>
          <a:bodyPr/>
          <a:lstStyle/>
          <a:p>
            <a:fld id="{F1F96C00-1308-3649-9791-5BC95980E8A0}" type="datetimeFigureOut">
              <a:rPr lang="fr-FR" smtClean="0"/>
              <a:t>01/03/2024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4A7C5281-8C61-6141-8D90-EE325F44D86C}"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F96C00-1308-3649-9791-5BC95980E8A0}" type="datetimeFigureOut">
              <a:rPr lang="fr-FR" smtClean="0"/>
              <a:t>01/03/2024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4A7C5281-8C61-6141-8D90-EE325F44D86C}"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Cliquez et modifiez le titre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F1F96C00-1308-3649-9791-5BC95980E8A0}" type="datetimeFigureOut">
              <a:rPr lang="fr-FR" smtClean="0"/>
              <a:t>01/03/2024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A7C5281-8C61-6141-8D90-EE325F44D86C}"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Cliquez et modifiez le titre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Faire glisser l'image vers l'espace réservé ou cliquer sur l'icône pour l'ajouter</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F1F96C00-1308-3649-9791-5BC95980E8A0}" type="datetimeFigureOut">
              <a:rPr lang="fr-FR" smtClean="0"/>
              <a:t>01/03/2024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A7C5281-8C61-6141-8D90-EE325F44D86C}"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r-FR"/>
              <a:t>Cliquez et modifiez le titre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1F96C00-1308-3649-9791-5BC95980E8A0}" type="datetimeFigureOut">
              <a:rPr lang="fr-FR" smtClean="0"/>
              <a:t>01/03/2024</a:t>
            </a:fld>
            <a:endParaRPr lang="fr-FR"/>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4A7C5281-8C61-6141-8D90-EE325F44D86C}" type="slidenum">
              <a:rPr lang="fr-FR" smtClean="0"/>
              <a:t>‹N°›</a:t>
            </a:fld>
            <a:endParaRPr lang="fr-FR"/>
          </a:p>
        </p:txBody>
      </p:sp>
    </p:spTree>
    <p:extLst>
      <p:ext uri="{BB962C8B-B14F-4D97-AF65-F5344CB8AC3E}">
        <p14:creationId xmlns:p14="http://schemas.microsoft.com/office/powerpoint/2010/main" val="8664669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p:nvPr/>
        </p:nvPicPr>
        <p:blipFill>
          <a:blip r:embed="rId3">
            <a:extLst>
              <a:ext uri="{28A0092B-C50C-407E-A947-70E740481C1C}">
                <a14:useLocalDpi xmlns:a14="http://schemas.microsoft.com/office/drawing/2010/main" val="0"/>
              </a:ext>
            </a:extLst>
          </a:blip>
          <a:stretch>
            <a:fillRect/>
          </a:stretch>
        </p:blipFill>
        <p:spPr>
          <a:xfrm>
            <a:off x="614711" y="334024"/>
            <a:ext cx="802720" cy="886197"/>
          </a:xfrm>
          <a:prstGeom prst="rect">
            <a:avLst/>
          </a:prstGeom>
        </p:spPr>
      </p:pic>
      <p:pic>
        <p:nvPicPr>
          <p:cNvPr id="11" name="Image 10">
            <a:extLst>
              <a:ext uri="{FF2B5EF4-FFF2-40B4-BE49-F238E27FC236}">
                <a16:creationId xmlns="" xmlns:a16="http://schemas.microsoft.com/office/drawing/2014/main" id="{86884260-3C96-944A-B91D-3B56A1E16188}"/>
              </a:ext>
            </a:extLst>
          </p:cNvPr>
          <p:cNvPicPr/>
          <p:nvPr/>
        </p:nvPicPr>
        <p:blipFill>
          <a:blip r:embed="rId4"/>
          <a:srcRect/>
          <a:stretch/>
        </p:blipFill>
        <p:spPr bwMode="auto">
          <a:xfrm>
            <a:off x="5496355" y="545787"/>
            <a:ext cx="1006627" cy="886196"/>
          </a:xfrm>
          <a:prstGeom prst="rect">
            <a:avLst/>
          </a:prstGeom>
          <a:noFill/>
        </p:spPr>
      </p:pic>
      <p:pic>
        <p:nvPicPr>
          <p:cNvPr id="1026" name="Picture 2">
            <a:extLst>
              <a:ext uri="{FF2B5EF4-FFF2-40B4-BE49-F238E27FC236}">
                <a16:creationId xmlns="" xmlns:a16="http://schemas.microsoft.com/office/drawing/2014/main" id="{B8DB2C08-6FCF-08ED-796D-071DBBBBA86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02960" y="324888"/>
            <a:ext cx="980435" cy="980435"/>
          </a:xfrm>
          <a:prstGeom prst="rect">
            <a:avLst/>
          </a:prstGeom>
          <a:noFill/>
          <a:extLst>
            <a:ext uri="{909E8E84-426E-40DD-AFC4-6F175D3DCCD1}">
              <a14:hiddenFill xmlns:a14="http://schemas.microsoft.com/office/drawing/2010/main">
                <a:solidFill>
                  <a:srgbClr val="FFFFFF"/>
                </a:solidFill>
              </a14:hiddenFill>
            </a:ext>
          </a:extLst>
        </p:spPr>
      </p:pic>
      <p:sp>
        <p:nvSpPr>
          <p:cNvPr id="7" name="ZoneTexte 6">
            <a:extLst>
              <a:ext uri="{FF2B5EF4-FFF2-40B4-BE49-F238E27FC236}">
                <a16:creationId xmlns="" xmlns:a16="http://schemas.microsoft.com/office/drawing/2014/main" id="{12EA2C63-8BBD-8BF5-83D2-B347E1A4F5F0}"/>
              </a:ext>
            </a:extLst>
          </p:cNvPr>
          <p:cNvSpPr txBox="1"/>
          <p:nvPr/>
        </p:nvSpPr>
        <p:spPr>
          <a:xfrm>
            <a:off x="101600" y="1892958"/>
            <a:ext cx="6654800" cy="7694414"/>
          </a:xfrm>
          <a:prstGeom prst="rect">
            <a:avLst/>
          </a:prstGeom>
          <a:noFill/>
        </p:spPr>
        <p:txBody>
          <a:bodyPr wrap="square">
            <a:spAutoFit/>
          </a:bodyPr>
          <a:lstStyle/>
          <a:p>
            <a:pPr lvl="8"/>
            <a:r>
              <a:rPr lang="fr-FR" sz="1000" dirty="0" smtClean="0">
                <a:latin typeface="Arial" panose="020B0604020202020204" pitchFamily="34" charset="0"/>
                <a:cs typeface="Arial" panose="020B0604020202020204" pitchFamily="34" charset="0"/>
              </a:rPr>
              <a:t>	Paris, le 16 février 2024</a:t>
            </a:r>
          </a:p>
          <a:p>
            <a:endParaRPr lang="fr-FR" sz="800" dirty="0" smtClean="0">
              <a:latin typeface="Arial" panose="020B0604020202020204" pitchFamily="34" charset="0"/>
              <a:cs typeface="Arial" panose="020B0604020202020204" pitchFamily="34" charset="0"/>
            </a:endParaRPr>
          </a:p>
          <a:p>
            <a:pPr lvl="7"/>
            <a:r>
              <a:rPr lang="fr-FR" sz="1000" b="1" dirty="0" smtClean="0">
                <a:latin typeface="Arial" panose="020B0604020202020204" pitchFamily="34" charset="0"/>
                <a:cs typeface="Arial" panose="020B0604020202020204" pitchFamily="34" charset="0"/>
              </a:rPr>
              <a:t>Monsieur Olivier Andries</a:t>
            </a:r>
          </a:p>
          <a:p>
            <a:pPr lvl="7"/>
            <a:r>
              <a:rPr lang="fr-FR" sz="1000" i="1" dirty="0" smtClean="0">
                <a:latin typeface="Arial" panose="020B0604020202020204" pitchFamily="34" charset="0"/>
                <a:cs typeface="Arial" panose="020B0604020202020204" pitchFamily="34" charset="0"/>
              </a:rPr>
              <a:t>Directeur Général Safran</a:t>
            </a:r>
          </a:p>
          <a:p>
            <a:pPr lvl="7"/>
            <a:r>
              <a:rPr lang="fr-FR" sz="1000" b="1" dirty="0" smtClean="0">
                <a:latin typeface="Arial" panose="020B0604020202020204" pitchFamily="34" charset="0"/>
                <a:cs typeface="Arial" panose="020B0604020202020204" pitchFamily="34" charset="0"/>
              </a:rPr>
              <a:t>Monsieur Ross McInnes</a:t>
            </a:r>
          </a:p>
          <a:p>
            <a:pPr lvl="7"/>
            <a:r>
              <a:rPr lang="fr-FR" sz="1000" i="1" dirty="0" smtClean="0">
                <a:latin typeface="Arial" panose="020B0604020202020204" pitchFamily="34" charset="0"/>
                <a:cs typeface="Arial" panose="020B0604020202020204" pitchFamily="34" charset="0"/>
              </a:rPr>
              <a:t>Président du Conseil d’Administration</a:t>
            </a:r>
          </a:p>
          <a:p>
            <a:pPr lvl="7"/>
            <a:r>
              <a:rPr lang="fr-FR" sz="1000" b="1" dirty="0" smtClean="0">
                <a:latin typeface="Arial" panose="020B0604020202020204" pitchFamily="34" charset="0"/>
                <a:cs typeface="Arial" panose="020B0604020202020204" pitchFamily="34" charset="0"/>
              </a:rPr>
              <a:t>Monsieur Stéphane Dubois</a:t>
            </a:r>
          </a:p>
          <a:p>
            <a:pPr lvl="7"/>
            <a:r>
              <a:rPr lang="fr-FR" sz="1000" i="1" dirty="0" smtClean="0">
                <a:latin typeface="Arial" panose="020B0604020202020204" pitchFamily="34" charset="0"/>
                <a:cs typeface="Arial" panose="020B0604020202020204" pitchFamily="34" charset="0"/>
              </a:rPr>
              <a:t>Directeur des Ressources Humaines Groupe</a:t>
            </a:r>
          </a:p>
          <a:p>
            <a:pPr lvl="7"/>
            <a:endParaRPr lang="fr-FR" sz="1000" dirty="0" smtClean="0">
              <a:latin typeface="Arial" panose="020B0604020202020204" pitchFamily="34" charset="0"/>
              <a:cs typeface="Arial" panose="020B0604020202020204" pitchFamily="34" charset="0"/>
            </a:endParaRPr>
          </a:p>
          <a:p>
            <a:pPr lvl="7"/>
            <a:endParaRPr lang="fr-FR" sz="1000" dirty="0" smtClean="0">
              <a:latin typeface="Arial" panose="020B0604020202020204" pitchFamily="34" charset="0"/>
              <a:cs typeface="Arial" panose="020B0604020202020204" pitchFamily="34" charset="0"/>
            </a:endParaRPr>
          </a:p>
          <a:p>
            <a:pPr algn="l"/>
            <a:endParaRPr lang="fr-FR" sz="800" dirty="0" smtClean="0">
              <a:latin typeface="Arial" panose="020B0604020202020204" pitchFamily="34" charset="0"/>
              <a:cs typeface="Arial" panose="020B0604020202020204" pitchFamily="34" charset="0"/>
            </a:endParaRPr>
          </a:p>
          <a:p>
            <a:pPr algn="just">
              <a:spcAft>
                <a:spcPts val="0"/>
              </a:spcAft>
            </a:pPr>
            <a:r>
              <a:rPr lang="fr-FR" sz="1200" dirty="0" smtClean="0">
                <a:latin typeface="Arial" panose="020B0604020202020204" pitchFamily="34" charset="0"/>
                <a:cs typeface="Arial" panose="020B0604020202020204" pitchFamily="34" charset="0"/>
              </a:rPr>
              <a:t>La journée de mobilisation du 14 février a rassemblé un grand nombre de participants dans toutes les entités du Groupe.</a:t>
            </a:r>
          </a:p>
          <a:p>
            <a:pPr algn="just">
              <a:spcAft>
                <a:spcPts val="0"/>
              </a:spcAft>
            </a:pPr>
            <a:r>
              <a:rPr lang="fr-FR" sz="1200" dirty="0" smtClean="0">
                <a:latin typeface="Arial" panose="020B0604020202020204" pitchFamily="34" charset="0"/>
                <a:cs typeface="Arial" panose="020B0604020202020204" pitchFamily="34" charset="0"/>
              </a:rPr>
              <a:t>Durant cette journée, une délégation de l’intersyndicale a été reçue par le DRH. Cet échange nous a permis de présenter nos revendications puis de partager nos points de vue.</a:t>
            </a:r>
          </a:p>
          <a:p>
            <a:pPr algn="just">
              <a:spcAft>
                <a:spcPts val="0"/>
              </a:spcAft>
            </a:pPr>
            <a:endParaRPr lang="fr-FR" sz="1200" dirty="0" smtClean="0">
              <a:latin typeface="Arial" panose="020B0604020202020204" pitchFamily="34" charset="0"/>
              <a:cs typeface="Arial" panose="020B0604020202020204" pitchFamily="34" charset="0"/>
            </a:endParaRPr>
          </a:p>
          <a:p>
            <a:pPr algn="just"/>
            <a:r>
              <a:rPr lang="fr-FR" sz="1200" dirty="0" smtClean="0">
                <a:latin typeface="Arial" panose="020B0604020202020204" pitchFamily="34" charset="0"/>
                <a:cs typeface="Arial" panose="020B0604020202020204" pitchFamily="34" charset="0"/>
              </a:rPr>
              <a:t>Notre constat est décevant, aucune proposition, aucune avancée, aucune amélioration du cadrage. Navrant !</a:t>
            </a:r>
          </a:p>
          <a:p>
            <a:pPr algn="just">
              <a:spcAft>
                <a:spcPts val="0"/>
              </a:spcAft>
            </a:pPr>
            <a:endParaRPr lang="fr-FR" sz="1200" dirty="0" smtClean="0">
              <a:latin typeface="Arial" panose="020B0604020202020204" pitchFamily="34" charset="0"/>
              <a:cs typeface="Arial" panose="020B0604020202020204" pitchFamily="34" charset="0"/>
            </a:endParaRPr>
          </a:p>
          <a:p>
            <a:pPr algn="just">
              <a:spcAft>
                <a:spcPts val="0"/>
              </a:spcAft>
            </a:pPr>
            <a:r>
              <a:rPr lang="fr-FR" sz="1200" dirty="0" smtClean="0">
                <a:latin typeface="Arial" panose="020B0604020202020204" pitchFamily="34" charset="0"/>
                <a:cs typeface="Arial" panose="020B0604020202020204" pitchFamily="34" charset="0"/>
              </a:rPr>
              <a:t>Depuis, Safran a publié d’excellents résultats financiers 2023, en forte progression. Cela conforte notre demande de relever le cadrage NAO 2024 au niveau de l’an dernier. </a:t>
            </a:r>
          </a:p>
          <a:p>
            <a:pPr algn="just">
              <a:spcAft>
                <a:spcPts val="0"/>
              </a:spcAft>
            </a:pPr>
            <a:r>
              <a:rPr lang="fr-FR" sz="1200" dirty="0" smtClean="0">
                <a:latin typeface="Arial" panose="020B0604020202020204" pitchFamily="34" charset="0"/>
                <a:cs typeface="Arial" panose="020B0604020202020204" pitchFamily="34" charset="0"/>
              </a:rPr>
              <a:t>Cette année, le Groupe a encore plus de moyens, pour rétribuer dignement celles et ceux qui ont permis de tels résultats, avec une politique salariale ambitieuse.</a:t>
            </a:r>
            <a:endParaRPr lang="fr-FR" sz="1200" i="0" dirty="0" smtClean="0">
              <a:effectLst/>
              <a:latin typeface="Arial" panose="020B0604020202020204" pitchFamily="34" charset="0"/>
              <a:cs typeface="Arial" panose="020B0604020202020204" pitchFamily="34" charset="0"/>
            </a:endParaRPr>
          </a:p>
          <a:p>
            <a:pPr algn="just">
              <a:spcAft>
                <a:spcPts val="0"/>
              </a:spcAft>
            </a:pPr>
            <a:endParaRPr lang="fr-FR" sz="1200" b="0" dirty="0" smtClean="0">
              <a:latin typeface="Arial" panose="020B0604020202020204" pitchFamily="34" charset="0"/>
              <a:cs typeface="Arial" panose="020B0604020202020204" pitchFamily="34" charset="0"/>
            </a:endParaRPr>
          </a:p>
          <a:p>
            <a:pPr algn="just">
              <a:spcAft>
                <a:spcPts val="0"/>
              </a:spcAft>
            </a:pPr>
            <a:r>
              <a:rPr lang="fr-FR" sz="1200" i="0" dirty="0" smtClean="0">
                <a:effectLst/>
                <a:latin typeface="Arial" panose="020B0604020202020204" pitchFamily="34" charset="0"/>
                <a:cs typeface="Arial" panose="020B0604020202020204" pitchFamily="34" charset="0"/>
              </a:rPr>
              <a:t>Devant cet échec, l’intersyndicale continue sa mobilisation, sous la forme suivante :</a:t>
            </a:r>
          </a:p>
          <a:p>
            <a:pPr algn="just">
              <a:spcAft>
                <a:spcPts val="0"/>
              </a:spcAft>
            </a:pPr>
            <a:endParaRPr lang="fr-FR" sz="1200" i="0" dirty="0" smtClean="0">
              <a:effectLst/>
              <a:latin typeface="Arial" panose="020B0604020202020204" pitchFamily="34" charset="0"/>
              <a:cs typeface="Arial" panose="020B0604020202020204" pitchFamily="34" charset="0"/>
            </a:endParaRPr>
          </a:p>
          <a:p>
            <a:pPr marL="628650" lvl="1" indent="-171450" algn="just">
              <a:buFont typeface="Wingdings" pitchFamily="2" charset="2"/>
              <a:buChar char="§"/>
            </a:pPr>
            <a:r>
              <a:rPr lang="fr-FR" sz="1200" b="0" dirty="0" smtClean="0">
                <a:latin typeface="Arial" panose="020B0604020202020204" pitchFamily="34" charset="0"/>
                <a:cs typeface="Arial" panose="020B0604020202020204" pitchFamily="34" charset="0"/>
              </a:rPr>
              <a:t>suspension des négociations </a:t>
            </a:r>
            <a:r>
              <a:rPr lang="fr-FR" sz="1200" dirty="0" smtClean="0">
                <a:latin typeface="Arial" panose="020B0604020202020204" pitchFamily="34" charset="0"/>
                <a:cs typeface="Arial" panose="020B0604020202020204" pitchFamily="34" charset="0"/>
              </a:rPr>
              <a:t>NAO dans l’ensemble des sociétés du Groupe</a:t>
            </a:r>
          </a:p>
          <a:p>
            <a:pPr marL="628650" lvl="1" indent="-171450" algn="just">
              <a:buFont typeface="Wingdings" pitchFamily="2" charset="2"/>
              <a:buChar char="§"/>
            </a:pPr>
            <a:r>
              <a:rPr lang="fr-FR" sz="1200" dirty="0" smtClean="0">
                <a:latin typeface="Arial" panose="020B0604020202020204" pitchFamily="34" charset="0"/>
                <a:cs typeface="Arial" panose="020B0604020202020204" pitchFamily="34" charset="0"/>
              </a:rPr>
              <a:t>soutien à l’ensemble des actions mises en place dès aujourd’hui, dans chacune des sociétés et établissements </a:t>
            </a:r>
          </a:p>
          <a:p>
            <a:pPr marL="628650" lvl="1" indent="-171450" algn="just">
              <a:buFont typeface="Wingdings" pitchFamily="2" charset="2"/>
              <a:buChar char="§"/>
            </a:pPr>
            <a:r>
              <a:rPr lang="fr-FR" sz="1200" dirty="0" smtClean="0">
                <a:latin typeface="Arial" panose="020B0604020202020204" pitchFamily="34" charset="0"/>
                <a:cs typeface="Arial" panose="020B0604020202020204" pitchFamily="34" charset="0"/>
              </a:rPr>
              <a:t>appel à une nouvelle journée de mobilisation, le mardi 5 mars 2024</a:t>
            </a:r>
          </a:p>
          <a:p>
            <a:pPr algn="just">
              <a:spcAft>
                <a:spcPts val="0"/>
              </a:spcAft>
            </a:pPr>
            <a:endParaRPr lang="fr-FR" sz="1200" dirty="0" smtClean="0">
              <a:latin typeface="Arial" panose="020B0604020202020204" pitchFamily="34" charset="0"/>
              <a:cs typeface="Arial" panose="020B0604020202020204" pitchFamily="34" charset="0"/>
            </a:endParaRPr>
          </a:p>
          <a:p>
            <a:pPr algn="just">
              <a:spcAft>
                <a:spcPts val="0"/>
              </a:spcAft>
            </a:pPr>
            <a:r>
              <a:rPr lang="fr-FR" sz="1200" dirty="0" smtClean="0">
                <a:latin typeface="Arial" panose="020B0604020202020204" pitchFamily="34" charset="0"/>
                <a:cs typeface="Arial" panose="020B0604020202020204" pitchFamily="34" charset="0"/>
              </a:rPr>
              <a:t>Il vous appartient de créer les conditions d’un retour du dialogue avec les partenaires sociaux. Nous comptons sur vous, lors de la réunion de présentation des résultats du 21 février prochain pour nous annoncer des avancées salariales conséquentes.</a:t>
            </a:r>
            <a:endParaRPr lang="fr-FR" sz="1200" dirty="0">
              <a:latin typeface="Arial" panose="020B0604020202020204" pitchFamily="34" charset="0"/>
              <a:cs typeface="Arial" panose="020B0604020202020204" pitchFamily="34" charset="0"/>
            </a:endParaRPr>
          </a:p>
          <a:p>
            <a:pPr algn="just"/>
            <a:endParaRPr lang="fr-FR" sz="1200" dirty="0" smtClean="0">
              <a:latin typeface="Arial" panose="020B0604020202020204" pitchFamily="34" charset="0"/>
              <a:cs typeface="Arial" panose="020B0604020202020204" pitchFamily="34" charset="0"/>
            </a:endParaRPr>
          </a:p>
          <a:p>
            <a:pPr algn="just">
              <a:spcAft>
                <a:spcPts val="0"/>
              </a:spcAft>
            </a:pPr>
            <a:r>
              <a:rPr lang="fr-FR" sz="1200" dirty="0" smtClean="0">
                <a:latin typeface="Arial" panose="020B0604020202020204" pitchFamily="34" charset="0"/>
                <a:cs typeface="Arial" panose="020B0604020202020204" pitchFamily="34" charset="0"/>
              </a:rPr>
              <a:t>Dans cette attente, veuillez recevoir, Messieurs, nos sincères salutations.</a:t>
            </a:r>
          </a:p>
          <a:p>
            <a:pPr algn="l">
              <a:spcAft>
                <a:spcPts val="0"/>
              </a:spcAft>
            </a:pPr>
            <a:endParaRPr lang="fr-FR" sz="1200" dirty="0" smtClean="0">
              <a:latin typeface="Arial" panose="020B0604020202020204" pitchFamily="34" charset="0"/>
              <a:cs typeface="Arial" panose="020B0604020202020204" pitchFamily="34" charset="0"/>
            </a:endParaRPr>
          </a:p>
          <a:p>
            <a:pPr algn="l">
              <a:spcAft>
                <a:spcPts val="0"/>
              </a:spcAft>
            </a:pPr>
            <a:endParaRPr lang="fr-FR" sz="1200" dirty="0" smtClean="0">
              <a:latin typeface="Arial" panose="020B0604020202020204" pitchFamily="34" charset="0"/>
              <a:cs typeface="Arial" panose="020B0604020202020204" pitchFamily="34" charset="0"/>
            </a:endParaRPr>
          </a:p>
          <a:p>
            <a:pPr algn="l">
              <a:spcAft>
                <a:spcPts val="0"/>
              </a:spcAft>
            </a:pPr>
            <a:r>
              <a:rPr lang="fr-FR" sz="1200" b="1" i="0" dirty="0" smtClean="0">
                <a:effectLst/>
                <a:latin typeface="Arial" panose="020B0604020202020204" pitchFamily="34" charset="0"/>
                <a:cs typeface="Arial" panose="020B0604020202020204" pitchFamily="34" charset="0"/>
              </a:rPr>
              <a:t>Pour CFDT 		Pour CFE-CGC 	Pour CGT		Pour FO</a:t>
            </a:r>
          </a:p>
          <a:p>
            <a:pPr algn="l">
              <a:spcAft>
                <a:spcPts val="0"/>
              </a:spcAft>
            </a:pPr>
            <a:endParaRPr lang="fr-FR" sz="900" b="0" i="0" dirty="0" smtClean="0">
              <a:effectLst/>
              <a:latin typeface="Arial" panose="020B0604020202020204" pitchFamily="34" charset="0"/>
              <a:cs typeface="Arial" panose="020B0604020202020204" pitchFamily="34" charset="0"/>
            </a:endParaRPr>
          </a:p>
          <a:p>
            <a:pPr algn="l">
              <a:spcAft>
                <a:spcPts val="0"/>
              </a:spcAft>
            </a:pPr>
            <a:r>
              <a:rPr lang="fr-FR" sz="900" b="0" i="0" dirty="0" smtClean="0">
                <a:effectLst/>
                <a:latin typeface="Arial" panose="020B0604020202020204" pitchFamily="34" charset="0"/>
                <a:cs typeface="Arial" panose="020B0604020202020204" pitchFamily="34" charset="0"/>
              </a:rPr>
              <a:t>Anne Claude VITALI	Patrick POTACSEK	Gérard MONTUELLE	Daniel BARBEROT</a:t>
            </a:r>
          </a:p>
          <a:p>
            <a:pPr algn="l">
              <a:spcAft>
                <a:spcPts val="0"/>
              </a:spcAft>
            </a:pPr>
            <a:r>
              <a:rPr lang="fr-FR" sz="900" b="0" i="0" dirty="0" smtClean="0">
                <a:effectLst/>
                <a:latin typeface="Arial" panose="020B0604020202020204" pitchFamily="34" charset="0"/>
                <a:cs typeface="Arial" panose="020B0604020202020204" pitchFamily="34" charset="0"/>
              </a:rPr>
              <a:t>Ludovic PFIRSCH	Daniel VERDY		Fabien MARUEJOULS	David DIJOUX	</a:t>
            </a:r>
          </a:p>
          <a:p>
            <a:pPr algn="l">
              <a:spcAft>
                <a:spcPts val="0"/>
              </a:spcAft>
            </a:pPr>
            <a:r>
              <a:rPr lang="fr-FR" sz="900" b="0" i="0" dirty="0" smtClean="0">
                <a:effectLst/>
                <a:latin typeface="Arial" panose="020B0604020202020204" pitchFamily="34" charset="0"/>
                <a:cs typeface="Arial" panose="020B0604020202020204" pitchFamily="34" charset="0"/>
              </a:rPr>
              <a:t>Jean Yves BAUDE	Éric DURAND		Jean-François BEQUET	Julien LE PAPE</a:t>
            </a:r>
          </a:p>
          <a:p>
            <a:pPr algn="l">
              <a:spcAft>
                <a:spcPts val="0"/>
              </a:spcAft>
            </a:pPr>
            <a:r>
              <a:rPr lang="fr-FR" sz="900" b="0" i="0" dirty="0" smtClean="0">
                <a:effectLst/>
                <a:latin typeface="Arial" panose="020B0604020202020204" pitchFamily="34" charset="0"/>
                <a:cs typeface="Arial" panose="020B0604020202020204" pitchFamily="34" charset="0"/>
              </a:rPr>
              <a:t>Jean Claude SEGUIN	Didier JOUANCHICOT	Stéphane ECOUTIN	Julien GRÉAU</a:t>
            </a:r>
          </a:p>
          <a:p>
            <a:endParaRPr lang="fr-FR" sz="700" dirty="0">
              <a:latin typeface="Arial" panose="020B0604020202020204" pitchFamily="34" charset="0"/>
              <a:cs typeface="Arial" panose="020B0604020202020204" pitchFamily="34" charset="0"/>
            </a:endParaRPr>
          </a:p>
        </p:txBody>
      </p:sp>
      <p:pic>
        <p:nvPicPr>
          <p:cNvPr id="2" name="Image 1"/>
          <p:cNvPicPr>
            <a:picLocks noChangeAspect="1"/>
          </p:cNvPicPr>
          <p:nvPr/>
        </p:nvPicPr>
        <p:blipFill>
          <a:blip r:embed="rId6"/>
          <a:stretch>
            <a:fillRect/>
          </a:stretch>
        </p:blipFill>
        <p:spPr>
          <a:xfrm>
            <a:off x="2053671" y="334024"/>
            <a:ext cx="1179353" cy="981419"/>
          </a:xfrm>
          <a:prstGeom prst="rect">
            <a:avLst/>
          </a:prstGeom>
        </p:spPr>
      </p:pic>
      <p:sp>
        <p:nvSpPr>
          <p:cNvPr id="10" name="Rectangle 9"/>
          <p:cNvSpPr/>
          <p:nvPr/>
        </p:nvSpPr>
        <p:spPr>
          <a:xfrm>
            <a:off x="101600" y="1532444"/>
            <a:ext cx="6641024" cy="307777"/>
          </a:xfrm>
          <a:prstGeom prst="rect">
            <a:avLst/>
          </a:prstGeom>
        </p:spPr>
        <p:txBody>
          <a:bodyPr wrap="square">
            <a:spAutoFit/>
          </a:bodyPr>
          <a:lstStyle/>
          <a:p>
            <a:r>
              <a:rPr lang="fr-FR" sz="1400" dirty="0" smtClean="0">
                <a:solidFill>
                  <a:srgbClr val="00B0F0"/>
                </a:solidFill>
              </a:rPr>
              <a:t>[Lettre de l’intersyndicale adressée à la direction Safran :]</a:t>
            </a:r>
            <a:endParaRPr lang="fr-FR" sz="1400" dirty="0">
              <a:solidFill>
                <a:srgbClr val="00B0F0"/>
              </a:solidFill>
            </a:endParaRPr>
          </a:p>
        </p:txBody>
      </p:sp>
    </p:spTree>
    <p:extLst>
      <p:ext uri="{BB962C8B-B14F-4D97-AF65-F5344CB8AC3E}">
        <p14:creationId xmlns:p14="http://schemas.microsoft.com/office/powerpoint/2010/main" val="20590205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39816" y="943969"/>
            <a:ext cx="6422110" cy="555395"/>
          </a:xfrm>
        </p:spPr>
        <p:txBody>
          <a:bodyPr>
            <a:normAutofit fontScale="90000"/>
          </a:bodyPr>
          <a:lstStyle/>
          <a:p>
            <a:r>
              <a:rPr lang="fr-FR" sz="2000" b="1" dirty="0"/>
              <a:t>Q</a:t>
            </a:r>
            <a:r>
              <a:rPr lang="fr-FR" sz="2000" b="1" dirty="0" smtClean="0"/>
              <a:t>uelques </a:t>
            </a:r>
            <a:r>
              <a:rPr lang="fr-FR" sz="2000" b="1" dirty="0"/>
              <a:t>nouvelles de la manifestation de ce mercredi 14 février 2024 devant le siège Safran </a:t>
            </a:r>
            <a:r>
              <a:rPr lang="fr-FR" sz="2000" b="1" dirty="0" smtClean="0"/>
              <a:t>et la suite !</a:t>
            </a:r>
            <a:endParaRPr lang="fr-FR" sz="2000" b="1" dirty="0"/>
          </a:p>
        </p:txBody>
      </p:sp>
      <p:sp>
        <p:nvSpPr>
          <p:cNvPr id="4" name="Rectangle 3"/>
          <p:cNvSpPr/>
          <p:nvPr/>
        </p:nvSpPr>
        <p:spPr>
          <a:xfrm>
            <a:off x="240153" y="1493721"/>
            <a:ext cx="6422110" cy="923330"/>
          </a:xfrm>
          <a:prstGeom prst="rect">
            <a:avLst/>
          </a:prstGeom>
          <a:ln>
            <a:solidFill>
              <a:schemeClr val="tx1"/>
            </a:solidFill>
            <a:prstDash val="dashDot"/>
          </a:ln>
        </p:spPr>
        <p:txBody>
          <a:bodyPr wrap="square">
            <a:spAutoFit/>
          </a:bodyPr>
          <a:lstStyle/>
          <a:p>
            <a:pPr algn="ctr"/>
            <a:r>
              <a:rPr lang="fr-FR" dirty="0" smtClean="0">
                <a:solidFill>
                  <a:srgbClr val="00B0F0"/>
                </a:solidFill>
              </a:rPr>
              <a:t>Environ </a:t>
            </a:r>
            <a:r>
              <a:rPr lang="fr-FR" dirty="0">
                <a:solidFill>
                  <a:srgbClr val="00B0F0"/>
                </a:solidFill>
              </a:rPr>
              <a:t>400/500 salariés des sociétés du Groupe Safran </a:t>
            </a:r>
            <a:r>
              <a:rPr lang="fr-FR" dirty="0" smtClean="0">
                <a:solidFill>
                  <a:srgbClr val="00B0F0"/>
                </a:solidFill>
              </a:rPr>
              <a:t>ont manifesté devant </a:t>
            </a:r>
            <a:r>
              <a:rPr lang="fr-FR" dirty="0">
                <a:solidFill>
                  <a:srgbClr val="00B0F0"/>
                </a:solidFill>
              </a:rPr>
              <a:t>le siège </a:t>
            </a:r>
            <a:r>
              <a:rPr lang="fr-FR" dirty="0" smtClean="0">
                <a:solidFill>
                  <a:srgbClr val="00B0F0"/>
                </a:solidFill>
              </a:rPr>
              <a:t>Safran</a:t>
            </a:r>
            <a:r>
              <a:rPr lang="fr-FR" dirty="0">
                <a:solidFill>
                  <a:srgbClr val="00B0F0"/>
                </a:solidFill>
              </a:rPr>
              <a:t> </a:t>
            </a:r>
            <a:r>
              <a:rPr lang="fr-FR" dirty="0" smtClean="0">
                <a:solidFill>
                  <a:srgbClr val="00B0F0"/>
                </a:solidFill>
              </a:rPr>
              <a:t>!</a:t>
            </a:r>
          </a:p>
          <a:p>
            <a:pPr algn="ctr"/>
            <a:r>
              <a:rPr lang="fr-FR" dirty="0" smtClean="0">
                <a:solidFill>
                  <a:srgbClr val="00B0F0"/>
                </a:solidFill>
              </a:rPr>
              <a:t>20% de grévistes dans tout le Groupe ! Un record !</a:t>
            </a:r>
            <a:endParaRPr lang="fr-FR" dirty="0">
              <a:solidFill>
                <a:srgbClr val="00B0F0"/>
              </a:solidFill>
            </a:endParaRPr>
          </a:p>
        </p:txBody>
      </p:sp>
      <p:sp>
        <p:nvSpPr>
          <p:cNvPr id="6" name="Rectangle 5"/>
          <p:cNvSpPr/>
          <p:nvPr/>
        </p:nvSpPr>
        <p:spPr>
          <a:xfrm>
            <a:off x="216976" y="2405003"/>
            <a:ext cx="6641024" cy="954107"/>
          </a:xfrm>
          <a:prstGeom prst="rect">
            <a:avLst/>
          </a:prstGeom>
        </p:spPr>
        <p:txBody>
          <a:bodyPr wrap="square">
            <a:spAutoFit/>
          </a:bodyPr>
          <a:lstStyle/>
          <a:p>
            <a:r>
              <a:rPr lang="fr-FR" sz="1400" dirty="0"/>
              <a:t>Deux coordinateurs </a:t>
            </a:r>
            <a:r>
              <a:rPr lang="fr-FR" sz="1400" dirty="0" smtClean="0"/>
              <a:t>du </a:t>
            </a:r>
            <a:r>
              <a:rPr lang="fr-FR" sz="1400" dirty="0"/>
              <a:t>Groupe Safran </a:t>
            </a:r>
            <a:r>
              <a:rPr lang="fr-FR" sz="1400" dirty="0" smtClean="0"/>
              <a:t>de chaque Organisation Syndicale Représentative ont </a:t>
            </a:r>
            <a:r>
              <a:rPr lang="fr-FR" sz="1400" dirty="0"/>
              <a:t>été reçus par la DG du Groupe </a:t>
            </a:r>
            <a:r>
              <a:rPr lang="fr-FR" sz="1400" dirty="0" smtClean="0"/>
              <a:t>Safran, </a:t>
            </a:r>
            <a:r>
              <a:rPr lang="fr-FR" sz="1400" dirty="0"/>
              <a:t>il résulte de cette réunion improvisée avec la DG Groupe Safran, les faits marquants suivants :   </a:t>
            </a:r>
            <a:endParaRPr lang="fr-FR" sz="1400" dirty="0" smtClean="0"/>
          </a:p>
          <a:p>
            <a:pPr algn="ctr"/>
            <a:r>
              <a:rPr lang="fr-FR" sz="1400" dirty="0">
                <a:solidFill>
                  <a:srgbClr val="FF0000"/>
                </a:solidFill>
              </a:rPr>
              <a:t>La DG Groupe Safran est restée sur ses positions</a:t>
            </a:r>
            <a:r>
              <a:rPr lang="fr-FR" sz="1400" dirty="0" smtClean="0">
                <a:solidFill>
                  <a:srgbClr val="FF0000"/>
                </a:solidFill>
              </a:rPr>
              <a:t>. </a:t>
            </a:r>
            <a:endParaRPr lang="fr-FR" sz="1400" dirty="0"/>
          </a:p>
        </p:txBody>
      </p:sp>
      <p:sp>
        <p:nvSpPr>
          <p:cNvPr id="14" name="Flèche droite 13"/>
          <p:cNvSpPr/>
          <p:nvPr/>
        </p:nvSpPr>
        <p:spPr>
          <a:xfrm>
            <a:off x="3183038" y="4115710"/>
            <a:ext cx="335666" cy="1041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Flèche droite 14"/>
          <p:cNvSpPr/>
          <p:nvPr/>
        </p:nvSpPr>
        <p:spPr>
          <a:xfrm>
            <a:off x="3183038" y="4859889"/>
            <a:ext cx="335666" cy="1041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Flèche droite 15"/>
          <p:cNvSpPr/>
          <p:nvPr/>
        </p:nvSpPr>
        <p:spPr>
          <a:xfrm>
            <a:off x="3183038" y="5676963"/>
            <a:ext cx="335666" cy="1041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Flèche droite 16"/>
          <p:cNvSpPr/>
          <p:nvPr/>
        </p:nvSpPr>
        <p:spPr>
          <a:xfrm>
            <a:off x="3142564" y="6500914"/>
            <a:ext cx="335666" cy="1041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Zone de texte 2"/>
          <p:cNvSpPr txBox="1">
            <a:spLocks noChangeArrowheads="1"/>
          </p:cNvSpPr>
          <p:nvPr/>
        </p:nvSpPr>
        <p:spPr bwMode="auto">
          <a:xfrm>
            <a:off x="269574" y="7289706"/>
            <a:ext cx="6403050" cy="12461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Avec cette démonstration, la DG Groupe Safran fait valoir qu’elle est déjà à 6.05% pour ces NAO 2024 donc au-dessus du Budget NAO 2023 qui était de 5.5% (5% + 0.5%) !</a:t>
            </a:r>
            <a:endParaRPr kumimoji="0" lang="fr-FR" altLang="fr-FR"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La DG Groupe Safran s’interroge : « Pourquoi les salariés du Groupe Safran se plaignent-ils donc ? »</a:t>
            </a:r>
            <a:endParaRPr kumimoji="0" lang="fr-FR" altLang="fr-FR"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smtClean="0">
              <a:ln>
                <a:noFill/>
              </a:ln>
              <a:solidFill>
                <a:schemeClr val="tx1"/>
              </a:solidFill>
              <a:effectLst/>
              <a:latin typeface="Arial" panose="020B0604020202020204" pitchFamily="34" charset="0"/>
            </a:endParaRPr>
          </a:p>
        </p:txBody>
      </p:sp>
      <p:sp>
        <p:nvSpPr>
          <p:cNvPr id="19" name="Text Box 2"/>
          <p:cNvSpPr txBox="1">
            <a:spLocks noChangeArrowheads="1"/>
          </p:cNvSpPr>
          <p:nvPr/>
        </p:nvSpPr>
        <p:spPr bwMode="auto">
          <a:xfrm>
            <a:off x="269574" y="8541317"/>
            <a:ext cx="6379199" cy="12417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400" b="1" i="0" u="none" strike="noStrike" cap="none" normalizeH="0" baseline="0" dirty="0" smtClean="0">
                <a:ln>
                  <a:noFill/>
                </a:ln>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Pour l’heure : </a:t>
            </a:r>
            <a:endParaRPr kumimoji="0" lang="fr-FR" altLang="fr-FR"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altLang="fr-FR" sz="1400" b="1" i="0" u="none" strike="noStrike" cap="none" normalizeH="0" baseline="0" dirty="0" smtClean="0">
                <a:ln>
                  <a:noFill/>
                </a:ln>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l’intersyndicale reste donc sur ses revendications initiales : 5% de NAO mini</a:t>
            </a:r>
            <a:endParaRPr kumimoji="0" lang="fr-FR" altLang="fr-FR"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altLang="fr-FR" sz="1400" b="1" i="0" u="none" strike="noStrike" cap="none" normalizeH="0" baseline="0" dirty="0" smtClean="0">
                <a:ln>
                  <a:noFill/>
                </a:ln>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Les réunions de négociations demeurent toujours suspendues dans toutes les sociétés du groupe Safran jusqu’à nouvel ordre tant que l’enveloppe NAO n’aura pas été augmentée.</a:t>
            </a:r>
            <a:endParaRPr kumimoji="0" lang="fr-FR" altLang="fr-FR"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smtClean="0">
              <a:ln>
                <a:noFill/>
              </a:ln>
              <a:solidFill>
                <a:schemeClr val="tx1"/>
              </a:solidFill>
              <a:effectLst/>
              <a:latin typeface="Arial" panose="020B0604020202020204" pitchFamily="34" charset="0"/>
            </a:endParaRPr>
          </a:p>
        </p:txBody>
      </p:sp>
      <p:sp>
        <p:nvSpPr>
          <p:cNvPr id="20" name="Zone de texte 4"/>
          <p:cNvSpPr txBox="1">
            <a:spLocks noChangeArrowheads="1"/>
          </p:cNvSpPr>
          <p:nvPr/>
        </p:nvSpPr>
        <p:spPr bwMode="auto">
          <a:xfrm>
            <a:off x="268304" y="3360831"/>
            <a:ext cx="3209926" cy="3928875"/>
          </a:xfrm>
          <a:prstGeom prst="rect">
            <a:avLst/>
          </a:prstGeom>
          <a:solidFill>
            <a:srgbClr val="FFFFFF"/>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L'argumentation a été la suivante :  </a:t>
            </a:r>
            <a:endParaRPr kumimoji="0" lang="fr-FR" altLang="fr-FR"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400" b="1" i="0" u="none" strike="noStrike" cap="none" normalizeH="0" baseline="0" dirty="0" smtClean="0">
                <a:ln>
                  <a:noFill/>
                </a:ln>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4% =</a:t>
            </a:r>
            <a:r>
              <a:rPr kumimoji="0" lang="fr-FR" altLang="fr-FR" sz="1400" b="0" i="0" u="none" strike="noStrike" cap="none" normalizeH="0" baseline="0" dirty="0" smtClean="0">
                <a:ln>
                  <a:noFill/>
                </a:ln>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fr-FR" altLang="fr-FR"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programme salarial </a:t>
            </a:r>
            <a:r>
              <a:rPr kumimoji="0" lang="fr-FR" altLang="fr-FR" sz="1400" b="1" i="0" u="none" strike="noStrike" cap="none" normalizeH="0" baseline="0" dirty="0" smtClean="0">
                <a:ln>
                  <a:noFill/>
                </a:ln>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NAO 2024</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400" b="1" i="0" u="none" strike="noStrike" cap="none" normalizeH="0" baseline="0" dirty="0" smtClean="0">
                <a:ln>
                  <a:noFill/>
                </a:ln>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+ 0,7% =</a:t>
            </a:r>
            <a:r>
              <a:rPr kumimoji="0" lang="fr-FR" altLang="fr-FR" sz="1400" b="0" i="0" u="none" strike="noStrike" cap="none" normalizeH="0" baseline="0" dirty="0" smtClean="0">
                <a:ln>
                  <a:noFill/>
                </a:ln>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fr-FR" altLang="fr-FR"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coût du déploiement </a:t>
            </a:r>
            <a:r>
              <a:rPr kumimoji="0" lang="fr-FR" altLang="fr-FR" sz="1400" b="1" i="0" u="none" strike="noStrike" cap="none" normalizeH="0" baseline="0" dirty="0" smtClean="0">
                <a:ln>
                  <a:noFill/>
                </a:ln>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Nouvelle Convention Collective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400" b="1" i="0" u="none" strike="noStrike" cap="none" normalizeH="0" baseline="0" dirty="0" smtClean="0">
                <a:ln>
                  <a:noFill/>
                </a:ln>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+ 0,65% =</a:t>
            </a:r>
            <a:r>
              <a:rPr kumimoji="0" lang="fr-FR" altLang="fr-FR" sz="1400" b="0" i="0" u="none" strike="noStrike" cap="none" normalizeH="0" baseline="0" dirty="0" smtClean="0">
                <a:ln>
                  <a:noFill/>
                </a:ln>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fr-FR" altLang="fr-FR"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surcroît </a:t>
            </a:r>
            <a:r>
              <a:rPr kumimoji="0" lang="fr-FR" altLang="fr-FR" sz="1400" b="1" i="0" u="none" strike="noStrike" cap="none" normalizeH="0" baseline="0" dirty="0" smtClean="0">
                <a:ln>
                  <a:noFill/>
                </a:ln>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prévoyance/santé</a:t>
            </a:r>
            <a:r>
              <a:rPr kumimoji="0" lang="fr-FR" altLang="fr-FR" sz="1400" b="0" i="0" u="none" strike="noStrike" cap="none" normalizeH="0" baseline="0" dirty="0" smtClean="0">
                <a:ln>
                  <a:noFill/>
                </a:ln>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fr-FR" altLang="fr-FR"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Groupe Safran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400" b="1" i="0" u="none" strike="noStrike" cap="none" normalizeH="0" baseline="0" dirty="0" smtClean="0">
                <a:ln>
                  <a:noFill/>
                </a:ln>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+ 0,4% =</a:t>
            </a:r>
            <a:r>
              <a:rPr kumimoji="0" lang="fr-FR" altLang="fr-FR" sz="1400" b="0" i="0" u="none" strike="noStrike" cap="none" normalizeH="0" baseline="0" dirty="0" smtClean="0">
                <a:ln>
                  <a:noFill/>
                </a:ln>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fr-FR" altLang="fr-FR"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mise en œuvre des dispositions de </a:t>
            </a:r>
            <a:r>
              <a:rPr kumimoji="0" lang="fr-FR" altLang="fr-FR" sz="1400" b="1" i="0" u="none" strike="noStrike" cap="none" normalizeH="0" baseline="0" dirty="0" smtClean="0">
                <a:ln>
                  <a:noFill/>
                </a:ln>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l’accord de droits transitoires</a:t>
            </a:r>
            <a:r>
              <a:rPr kumimoji="0" lang="fr-FR" altLang="fr-FR" sz="1400" b="0" i="0" u="none" strike="noStrike" cap="none" normalizeH="0" baseline="0" dirty="0" smtClean="0">
                <a:ln>
                  <a:noFill/>
                </a:ln>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fr-FR" altLang="fr-FR"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(impact de la mise en œuvre   de la réforme des retraites pour les salariés en vacances avant retraite).</a:t>
            </a:r>
            <a:endParaRPr kumimoji="0" lang="fr-FR" altLang="fr-FR"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400" b="1" i="0" u="none" strike="noStrike" cap="none" normalizeH="0" baseline="0" dirty="0" smtClean="0">
                <a:ln>
                  <a:noFill/>
                </a:ln>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+ 0,3% =</a:t>
            </a:r>
            <a:r>
              <a:rPr kumimoji="0" lang="fr-FR" altLang="fr-FR" sz="1400" b="0" i="0" u="none" strike="noStrike" cap="none" normalizeH="0" baseline="0" dirty="0" smtClean="0">
                <a:ln>
                  <a:noFill/>
                </a:ln>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fr-FR" altLang="fr-FR"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estimation « moyenne » des mobilités qui s’opéreront au cours de l’année 2024</a:t>
            </a:r>
            <a:endParaRPr kumimoji="0" lang="fr-FR" altLang="fr-FR"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smtClean="0">
              <a:ln>
                <a:noFill/>
              </a:ln>
              <a:solidFill>
                <a:schemeClr val="tx1"/>
              </a:solidFill>
              <a:effectLst/>
              <a:latin typeface="Arial" panose="020B0604020202020204" pitchFamily="34" charset="0"/>
            </a:endParaRPr>
          </a:p>
        </p:txBody>
      </p:sp>
      <p:sp>
        <p:nvSpPr>
          <p:cNvPr id="21" name="Zone de texte 5"/>
          <p:cNvSpPr txBox="1">
            <a:spLocks noChangeArrowheads="1"/>
          </p:cNvSpPr>
          <p:nvPr/>
        </p:nvSpPr>
        <p:spPr bwMode="auto">
          <a:xfrm>
            <a:off x="3488371" y="3357299"/>
            <a:ext cx="3209925" cy="3932407"/>
          </a:xfrm>
          <a:prstGeom prst="rect">
            <a:avLst/>
          </a:prstGeom>
          <a:solidFill>
            <a:srgbClr val="FFFFFF"/>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lvl1pPr indent="90488"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90488" algn="l" defTabSz="914400" rtl="0" eaLnBrk="0" fontAlgn="base" latinLnBrk="0" hangingPunct="0">
              <a:lnSpc>
                <a:spcPct val="100000"/>
              </a:lnSpc>
              <a:spcBef>
                <a:spcPct val="0"/>
              </a:spcBef>
              <a:spcAft>
                <a:spcPct val="0"/>
              </a:spcAft>
              <a:buClrTx/>
              <a:buSzTx/>
              <a:buFontTx/>
              <a:buNone/>
              <a:tabLst/>
            </a:pPr>
            <a:r>
              <a:rPr kumimoji="0" lang="fr-FR" altLang="fr-FR" sz="1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Choquant</a:t>
            </a:r>
            <a:r>
              <a:rPr kumimoji="0" lang="fr-FR" altLang="fr-FR"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pour les salariés compte tenu  de l’inflation et des bénéfices du groupe Safran.</a:t>
            </a:r>
          </a:p>
          <a:p>
            <a:endParaRPr lang="fr-FR" altLang="fr-FR" sz="1400" dirty="0" smtClean="0">
              <a:latin typeface="Calibri" panose="020F0502020204030204" pitchFamily="34" charset="0"/>
              <a:ea typeface="Calibri" panose="020F0502020204030204" pitchFamily="34" charset="0"/>
              <a:cs typeface="Times New Roman" panose="02020603050405020304" pitchFamily="18" charset="0"/>
            </a:endParaRPr>
          </a:p>
          <a:p>
            <a:r>
              <a:rPr lang="fr-FR" altLang="fr-FR" sz="1400" dirty="0" smtClean="0">
                <a:latin typeface="Calibri" panose="020F0502020204030204" pitchFamily="34" charset="0"/>
                <a:ea typeface="Calibri" panose="020F0502020204030204" pitchFamily="34" charset="0"/>
                <a:cs typeface="Times New Roman" panose="02020603050405020304" pitchFamily="18" charset="0"/>
              </a:rPr>
              <a:t> </a:t>
            </a:r>
          </a:p>
          <a:p>
            <a:r>
              <a:rPr lang="fr-FR" altLang="fr-FR" sz="1400" dirty="0" smtClean="0">
                <a:latin typeface="Calibri" panose="020F0502020204030204" pitchFamily="34" charset="0"/>
                <a:ea typeface="Calibri" panose="020F0502020204030204" pitchFamily="34" charset="0"/>
                <a:cs typeface="Times New Roman" panose="02020603050405020304" pitchFamily="18" charset="0"/>
              </a:rPr>
              <a:t>A </a:t>
            </a:r>
            <a:r>
              <a:rPr lang="fr-FR" altLang="fr-FR" sz="1400" dirty="0">
                <a:latin typeface="Calibri" panose="020F0502020204030204" pitchFamily="34" charset="0"/>
                <a:ea typeface="Calibri" panose="020F0502020204030204" pitchFamily="34" charset="0"/>
                <a:cs typeface="Times New Roman" panose="02020603050405020304" pitchFamily="18" charset="0"/>
              </a:rPr>
              <a:t>sortir des NAO. </a:t>
            </a:r>
          </a:p>
          <a:p>
            <a:pPr marL="0" marR="0" lvl="0" indent="90488" algn="l" defTabSz="914400" rtl="0" eaLnBrk="0" fontAlgn="base" latinLnBrk="0" hangingPunct="0">
              <a:lnSpc>
                <a:spcPct val="100000"/>
              </a:lnSpc>
              <a:spcBef>
                <a:spcPct val="0"/>
              </a:spcBef>
              <a:spcAft>
                <a:spcPct val="0"/>
              </a:spcAft>
              <a:buClrTx/>
              <a:buSzTx/>
              <a:buFontTx/>
              <a:buNone/>
              <a:tabLst/>
            </a:pPr>
            <a:endParaRPr kumimoji="0" lang="fr-FR" altLang="fr-FR" sz="1400" b="0" i="0" u="none" strike="noStrike" cap="none" normalizeH="0" baseline="0" dirty="0" smtClean="0">
              <a:ln>
                <a:noFill/>
              </a:ln>
              <a:solidFill>
                <a:schemeClr val="tx1"/>
              </a:solidFill>
              <a:effectLst/>
            </a:endParaRPr>
          </a:p>
          <a:p>
            <a:pPr marL="0" marR="0" lvl="0" indent="90488" algn="l" defTabSz="914400" rtl="0" eaLnBrk="0" fontAlgn="base" latinLnBrk="0" hangingPunct="0">
              <a:lnSpc>
                <a:spcPct val="100000"/>
              </a:lnSpc>
              <a:spcBef>
                <a:spcPct val="0"/>
              </a:spcBef>
              <a:spcAft>
                <a:spcPct val="0"/>
              </a:spcAft>
              <a:buClrTx/>
              <a:buSzTx/>
              <a:buFontTx/>
              <a:buNone/>
              <a:tabLst/>
            </a:pPr>
            <a:endParaRPr kumimoji="0" lang="fr-FR" altLang="fr-FR"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90488" algn="l" defTabSz="914400" rtl="0" eaLnBrk="0" fontAlgn="base" latinLnBrk="0" hangingPunct="0">
              <a:lnSpc>
                <a:spcPct val="100000"/>
              </a:lnSpc>
              <a:spcBef>
                <a:spcPct val="0"/>
              </a:spcBef>
              <a:spcAft>
                <a:spcPct val="0"/>
              </a:spcAft>
              <a:buClrTx/>
              <a:buSzTx/>
              <a:buFontTx/>
              <a:buNone/>
              <a:tabLst/>
            </a:pPr>
            <a:endParaRPr lang="fr-FR" altLang="fr-FR" sz="1400" dirty="0">
              <a:latin typeface="Calibri" panose="020F0502020204030204" pitchFamily="34" charset="0"/>
              <a:ea typeface="Calibri" panose="020F0502020204030204" pitchFamily="34" charset="0"/>
              <a:cs typeface="Times New Roman" panose="02020603050405020304" pitchFamily="18" charset="0"/>
            </a:endParaRPr>
          </a:p>
          <a:p>
            <a:pPr marL="0" marR="0" lvl="0" indent="90488" algn="l" defTabSz="914400" rtl="0" eaLnBrk="0" fontAlgn="base" latinLnBrk="0" hangingPunct="0">
              <a:lnSpc>
                <a:spcPct val="100000"/>
              </a:lnSpc>
              <a:spcBef>
                <a:spcPct val="0"/>
              </a:spcBef>
              <a:spcAft>
                <a:spcPct val="0"/>
              </a:spcAft>
              <a:buClrTx/>
              <a:buSzTx/>
              <a:buFontTx/>
              <a:buNone/>
              <a:tabLst/>
            </a:pPr>
            <a:r>
              <a:rPr kumimoji="0" lang="fr-FR" altLang="fr-FR"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Les salariés ne doivent pas payer les     conséquences d’une réforme des retraites, expédiée à coups de 49.3</a:t>
            </a:r>
          </a:p>
          <a:p>
            <a:pPr marL="0" marR="0" lvl="0" indent="90488" algn="l" defTabSz="914400" rtl="0" eaLnBrk="0" fontAlgn="base" latinLnBrk="0" hangingPunct="0">
              <a:lnSpc>
                <a:spcPct val="100000"/>
              </a:lnSpc>
              <a:spcBef>
                <a:spcPct val="0"/>
              </a:spcBef>
              <a:spcAft>
                <a:spcPct val="0"/>
              </a:spcAft>
              <a:buClrTx/>
              <a:buSzTx/>
              <a:buFontTx/>
              <a:buNone/>
              <a:tabLst/>
            </a:pPr>
            <a:r>
              <a:rPr lang="fr-FR" altLang="fr-FR" sz="1400" dirty="0" smtClean="0">
                <a:latin typeface="Calibri" panose="020F0502020204030204" pitchFamily="34" charset="0"/>
                <a:cs typeface="Times New Roman" panose="02020603050405020304" pitchFamily="18" charset="0"/>
              </a:rPr>
              <a:t>                (A sortir des NAO) </a:t>
            </a:r>
            <a:endParaRPr kumimoji="0" lang="fr-FR" altLang="fr-FR" sz="1400" b="0" i="0" u="none" strike="noStrike" cap="none" normalizeH="0" baseline="0" dirty="0" smtClean="0">
              <a:ln>
                <a:noFill/>
              </a:ln>
              <a:solidFill>
                <a:schemeClr val="tx1"/>
              </a:solidFill>
              <a:effectLst/>
            </a:endParaRPr>
          </a:p>
          <a:p>
            <a:pPr marL="0" marR="0" lvl="0" indent="90488" algn="l" defTabSz="914400" rtl="0" eaLnBrk="0" fontAlgn="base" latinLnBrk="0" hangingPunct="0">
              <a:lnSpc>
                <a:spcPct val="100000"/>
              </a:lnSpc>
              <a:spcBef>
                <a:spcPct val="0"/>
              </a:spcBef>
              <a:spcAft>
                <a:spcPct val="0"/>
              </a:spcAft>
              <a:buClrTx/>
              <a:buSzTx/>
              <a:buFontTx/>
              <a:buNone/>
              <a:tabLst/>
            </a:pPr>
            <a:endParaRPr kumimoji="0" lang="fr-FR" altLang="fr-FR"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90488" algn="l" defTabSz="914400" rtl="0" eaLnBrk="0" fontAlgn="base" latinLnBrk="0" hangingPunct="0">
              <a:lnSpc>
                <a:spcPct val="100000"/>
              </a:lnSpc>
              <a:spcBef>
                <a:spcPct val="0"/>
              </a:spcBef>
              <a:spcAft>
                <a:spcPct val="0"/>
              </a:spcAft>
              <a:buClrTx/>
              <a:buSzTx/>
              <a:buFontTx/>
              <a:buNone/>
              <a:tabLst/>
            </a:pPr>
            <a:endParaRPr lang="fr-FR" altLang="fr-FR" sz="1400" dirty="0">
              <a:latin typeface="Calibri" panose="020F0502020204030204" pitchFamily="34" charset="0"/>
              <a:ea typeface="Calibri" panose="020F0502020204030204" pitchFamily="34" charset="0"/>
              <a:cs typeface="Times New Roman" panose="02020603050405020304" pitchFamily="18" charset="0"/>
            </a:endParaRPr>
          </a:p>
          <a:p>
            <a:pPr marL="0" marR="0" lvl="0" indent="90488" algn="l" defTabSz="914400" rtl="0" eaLnBrk="0" fontAlgn="base" latinLnBrk="0" hangingPunct="0">
              <a:lnSpc>
                <a:spcPct val="100000"/>
              </a:lnSpc>
              <a:spcBef>
                <a:spcPct val="0"/>
              </a:spcBef>
              <a:spcAft>
                <a:spcPct val="0"/>
              </a:spcAft>
              <a:buClrTx/>
              <a:buSzTx/>
              <a:buFontTx/>
              <a:buNone/>
              <a:tabLst/>
            </a:pPr>
            <a:r>
              <a:rPr kumimoji="0" lang="fr-FR" altLang="fr-FR"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Les mobilités</a:t>
            </a:r>
            <a:r>
              <a:rPr kumimoji="0" lang="fr-FR" altLang="fr-FR" sz="1400" b="0" i="0" u="none" strike="noStrike" cap="none" normalizeH="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n’ont jamais fait partie</a:t>
            </a:r>
          </a:p>
          <a:p>
            <a:pPr marL="0" marR="0" lvl="0" indent="90488" algn="l" defTabSz="914400" rtl="0" eaLnBrk="0" fontAlgn="base" latinLnBrk="0" hangingPunct="0">
              <a:lnSpc>
                <a:spcPct val="100000"/>
              </a:lnSpc>
              <a:spcBef>
                <a:spcPct val="0"/>
              </a:spcBef>
              <a:spcAft>
                <a:spcPct val="0"/>
              </a:spcAft>
              <a:buClrTx/>
              <a:buSzTx/>
              <a:buFontTx/>
              <a:buNone/>
              <a:tabLst/>
            </a:pPr>
            <a:r>
              <a:rPr lang="fr-FR" altLang="fr-FR" sz="1400" dirty="0" smtClean="0">
                <a:latin typeface="Calibri" panose="020F0502020204030204" pitchFamily="34" charset="0"/>
                <a:cs typeface="Times New Roman" panose="02020603050405020304" pitchFamily="18" charset="0"/>
              </a:rPr>
              <a:t>des NAO.</a:t>
            </a:r>
            <a:endParaRPr kumimoji="0" lang="fr-FR" altLang="fr-FR" sz="1400" b="0" i="0" u="none" strike="noStrike" cap="none" normalizeH="0" baseline="0" dirty="0" smtClean="0">
              <a:ln>
                <a:noFill/>
              </a:ln>
              <a:solidFill>
                <a:schemeClr val="tx1"/>
              </a:solidFill>
              <a:effectLst/>
            </a:endParaRPr>
          </a:p>
          <a:p>
            <a:pPr marL="0" marR="0" lvl="0" indent="90488" algn="l" defTabSz="914400" rtl="0" eaLnBrk="0" fontAlgn="base" latinLnBrk="0" hangingPunct="0">
              <a:lnSpc>
                <a:spcPct val="100000"/>
              </a:lnSpc>
              <a:spcBef>
                <a:spcPct val="0"/>
              </a:spcBef>
              <a:spcAft>
                <a:spcPct val="0"/>
              </a:spcAft>
              <a:buClrTx/>
              <a:buSzTx/>
              <a:buFontTx/>
              <a:buNone/>
              <a:tabLst/>
            </a:pPr>
            <a:endParaRPr kumimoji="0" lang="fr-FR" altLang="fr-FR" sz="1400" b="0" i="0" u="none" strike="noStrike" cap="none" normalizeH="0" baseline="0" dirty="0" smtClean="0">
              <a:ln>
                <a:noFill/>
              </a:ln>
              <a:solidFill>
                <a:schemeClr val="tx1"/>
              </a:solidFill>
              <a:effectLst/>
            </a:endParaRPr>
          </a:p>
        </p:txBody>
      </p:sp>
      <p:sp>
        <p:nvSpPr>
          <p:cNvPr id="22" name="Rectangle 5"/>
          <p:cNvSpPr>
            <a:spLocks noChangeArrowheads="1"/>
          </p:cNvSpPr>
          <p:nvPr/>
        </p:nvSpPr>
        <p:spPr bwMode="auto">
          <a:xfrm>
            <a:off x="492142" y="2938149"/>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23" name="Rectangle 8"/>
          <p:cNvSpPr>
            <a:spLocks noChangeArrowheads="1"/>
          </p:cNvSpPr>
          <p:nvPr/>
        </p:nvSpPr>
        <p:spPr bwMode="auto">
          <a:xfrm>
            <a:off x="492142" y="3395349"/>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800" b="0" i="0" u="none" strike="noStrike" cap="none" normalizeH="0" baseline="0" smtClean="0">
                <a:ln>
                  <a:noFill/>
                </a:ln>
                <a:solidFill>
                  <a:schemeClr val="tx1"/>
                </a:solidFill>
                <a:effectLst/>
                <a:latin typeface="Arial" panose="020B0604020202020204" pitchFamily="34" charset="0"/>
              </a:rPr>
              <a:t/>
            </a:r>
            <a:br>
              <a:rPr kumimoji="0" lang="fr-FR" altLang="fr-FR" sz="1800" b="0" i="0" u="none" strike="noStrike" cap="none" normalizeH="0" baseline="0" smtClean="0">
                <a:ln>
                  <a:noFill/>
                </a:ln>
                <a:solidFill>
                  <a:schemeClr val="tx1"/>
                </a:solidFill>
                <a:effectLst/>
                <a:latin typeface="Arial" panose="020B0604020202020204" pitchFamily="34" charset="0"/>
              </a:rPr>
            </a:br>
            <a:endParaRPr kumimoji="0" lang="fr-FR" altLang="fr-FR" sz="18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smtClean="0">
              <a:ln>
                <a:noFill/>
              </a:ln>
              <a:solidFill>
                <a:schemeClr val="tx1"/>
              </a:solidFill>
              <a:effectLst/>
              <a:latin typeface="Arial" panose="020B0604020202020204" pitchFamily="34" charset="0"/>
            </a:endParaRPr>
          </a:p>
        </p:txBody>
      </p:sp>
      <p:sp>
        <p:nvSpPr>
          <p:cNvPr id="24" name="Rectangle 11"/>
          <p:cNvSpPr>
            <a:spLocks noChangeArrowheads="1"/>
          </p:cNvSpPr>
          <p:nvPr/>
        </p:nvSpPr>
        <p:spPr bwMode="auto">
          <a:xfrm>
            <a:off x="492142" y="3852549"/>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1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fr-FR" altLang="fr-FR" sz="4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smtClean="0">
              <a:ln>
                <a:noFill/>
              </a:ln>
              <a:solidFill>
                <a:schemeClr val="tx1"/>
              </a:solidFill>
              <a:effectLst/>
              <a:latin typeface="Arial" panose="020B0604020202020204" pitchFamily="34" charset="0"/>
            </a:endParaRPr>
          </a:p>
        </p:txBody>
      </p:sp>
      <p:sp>
        <p:nvSpPr>
          <p:cNvPr id="27" name="Flèche droite 26"/>
          <p:cNvSpPr/>
          <p:nvPr/>
        </p:nvSpPr>
        <p:spPr>
          <a:xfrm>
            <a:off x="3275203" y="5469267"/>
            <a:ext cx="319086" cy="8986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8" name="Flèche droite 27"/>
          <p:cNvSpPr/>
          <p:nvPr/>
        </p:nvSpPr>
        <p:spPr>
          <a:xfrm>
            <a:off x="3291665" y="6657983"/>
            <a:ext cx="319086" cy="8986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9" name="Image 2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6329" y="23516"/>
            <a:ext cx="4769405" cy="945190"/>
          </a:xfrm>
          <a:prstGeom prst="rect">
            <a:avLst/>
          </a:prstGeom>
        </p:spPr>
      </p:pic>
      <p:sp>
        <p:nvSpPr>
          <p:cNvPr id="30" name="Flèche droite 29"/>
          <p:cNvSpPr/>
          <p:nvPr/>
        </p:nvSpPr>
        <p:spPr>
          <a:xfrm>
            <a:off x="3294553" y="3502332"/>
            <a:ext cx="319086" cy="8986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1" name="Accolade fermante 30"/>
          <p:cNvSpPr/>
          <p:nvPr/>
        </p:nvSpPr>
        <p:spPr>
          <a:xfrm>
            <a:off x="3243599" y="4171956"/>
            <a:ext cx="234199" cy="829290"/>
          </a:xfrm>
          <a:prstGeom prst="rightBrace">
            <a:avLst/>
          </a:prstGeom>
          <a:ln w="19050" cmpd="sng"/>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Tree>
    <p:extLst>
      <p:ext uri="{BB962C8B-B14F-4D97-AF65-F5344CB8AC3E}">
        <p14:creationId xmlns:p14="http://schemas.microsoft.com/office/powerpoint/2010/main" val="3104361484"/>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11979</TotalTime>
  <Words>143</Words>
  <Application>Microsoft Office PowerPoint</Application>
  <PresentationFormat>Format A4 (210 x 297 mm)</PresentationFormat>
  <Paragraphs>72</Paragraphs>
  <Slides>2</Slides>
  <Notes>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vt:i4>
      </vt:variant>
    </vt:vector>
  </HeadingPairs>
  <TitlesOfParts>
    <vt:vector size="8" baseType="lpstr">
      <vt:lpstr>Arial</vt:lpstr>
      <vt:lpstr>Calibri</vt:lpstr>
      <vt:lpstr>Calibri Light</vt:lpstr>
      <vt:lpstr>Times New Roman</vt:lpstr>
      <vt:lpstr>Wingdings</vt:lpstr>
      <vt:lpstr>Thème Office</vt:lpstr>
      <vt:lpstr>Présentation PowerPoint</vt:lpstr>
      <vt:lpstr>Quelques nouvelles de la manifestation de ce mercredi 14 février 2024 devant le siège Safran et la suite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Ludovic PFIRSCH</dc:creator>
  <cp:lastModifiedBy>CGT Villaroche</cp:lastModifiedBy>
  <cp:revision>69</cp:revision>
  <cp:lastPrinted>2024-02-20T10:01:52Z</cp:lastPrinted>
  <dcterms:created xsi:type="dcterms:W3CDTF">2017-11-22T15:09:54Z</dcterms:created>
  <dcterms:modified xsi:type="dcterms:W3CDTF">2024-03-01T12:40:59Z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f666666-579e-4c80-8bd7-42ec62fad65d_Enabled">
    <vt:lpwstr>true</vt:lpwstr>
  </property>
  <property fmtid="{D5CDD505-2E9C-101B-9397-08002B2CF9AE}" pid="3" name="MSIP_Label_bf666666-579e-4c80-8bd7-42ec62fad65d_SetDate">
    <vt:lpwstr>2024-02-16T07:03:36Z</vt:lpwstr>
  </property>
  <property fmtid="{D5CDD505-2E9C-101B-9397-08002B2CF9AE}" pid="4" name="MSIP_Label_bf666666-579e-4c80-8bd7-42ec62fad65d_Method">
    <vt:lpwstr>Privileged</vt:lpwstr>
  </property>
  <property fmtid="{D5CDD505-2E9C-101B-9397-08002B2CF9AE}" pid="5" name="MSIP_Label_bf666666-579e-4c80-8bd7-42ec62fad65d_Name">
    <vt:lpwstr>C1 - public</vt:lpwstr>
  </property>
  <property fmtid="{D5CDD505-2E9C-101B-9397-08002B2CF9AE}" pid="6" name="MSIP_Label_bf666666-579e-4c80-8bd7-42ec62fad65d_SiteId">
    <vt:lpwstr>d52b49b7-0c8f-4d89-8c4f-f20517306e08</vt:lpwstr>
  </property>
  <property fmtid="{D5CDD505-2E9C-101B-9397-08002B2CF9AE}" pid="7" name="MSIP_Label_bf666666-579e-4c80-8bd7-42ec62fad65d_ActionId">
    <vt:lpwstr>3494dd6b-687d-445a-8de0-7e3a782a46ac</vt:lpwstr>
  </property>
  <property fmtid="{D5CDD505-2E9C-101B-9397-08002B2CF9AE}" pid="8" name="MSIP_Label_bf666666-579e-4c80-8bd7-42ec62fad65d_ContentBits">
    <vt:lpwstr>0</vt:lpwstr>
  </property>
  <property fmtid="{D5CDD505-2E9C-101B-9397-08002B2CF9AE}" pid="9" name="_AdHocReviewCycleID">
    <vt:i4>1258703324</vt:i4>
  </property>
  <property fmtid="{D5CDD505-2E9C-101B-9397-08002B2CF9AE}" pid="10" name="_NewReviewCycle">
    <vt:lpwstr/>
  </property>
  <property fmtid="{D5CDD505-2E9C-101B-9397-08002B2CF9AE}" pid="11" name="_EmailSubject">
    <vt:lpwstr>Tract inter syndical semaine prochaine ?</vt:lpwstr>
  </property>
  <property fmtid="{D5CDD505-2E9C-101B-9397-08002B2CF9AE}" pid="12" name="_AuthorEmail">
    <vt:lpwstr>laureline.riandet@safrangroup.com</vt:lpwstr>
  </property>
  <property fmtid="{D5CDD505-2E9C-101B-9397-08002B2CF9AE}" pid="13" name="_AuthorEmailDisplayName">
    <vt:lpwstr>RIANDET Laureline (SAFRAN AIRCRAFT ENGINES)</vt:lpwstr>
  </property>
</Properties>
</file>